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401" r:id="rId3"/>
    <p:sldId id="931" r:id="rId4"/>
    <p:sldId id="973" r:id="rId5"/>
    <p:sldId id="974" r:id="rId6"/>
    <p:sldId id="930" r:id="rId7"/>
    <p:sldId id="945" r:id="rId8"/>
    <p:sldId id="954" r:id="rId9"/>
    <p:sldId id="968" r:id="rId10"/>
    <p:sldId id="950" r:id="rId11"/>
    <p:sldId id="975" r:id="rId12"/>
    <p:sldId id="920" r:id="rId13"/>
    <p:sldId id="9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bham Singla" initials="SS" lastIdx="1" clrIdx="0">
    <p:extLst>
      <p:ext uri="{19B8F6BF-5375-455C-9EA6-DF929625EA0E}">
        <p15:presenceInfo xmlns:p15="http://schemas.microsoft.com/office/powerpoint/2012/main" userId="de67b0692b41e076" providerId="Windows Live"/>
      </p:ext>
    </p:extLst>
  </p:cmAuthor>
  <p:cmAuthor id="2" name="HP" initials="H" lastIdx="2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D6226"/>
    <a:srgbClr val="233616"/>
    <a:srgbClr val="AAB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80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</a:t>
            </a:r>
            <a:r>
              <a:rPr lang="en-US" dirty="0" err="1"/>
              <a:t>picturekkkk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56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66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59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738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06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00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49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83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3E02-7007-E789-88B4-FA41C4C87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63358-BF34-04B1-7053-F20565AB1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7065-75B0-5498-1EEB-A4E2E3E6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D68C0-4300-ADD3-C51F-0EA482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B829-3C2C-E216-9FE3-14E38E46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4F5-F4D9-E55F-814B-A644D46C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AF63-F0A4-83E6-8ADC-B27558A1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1FDE6-5028-B357-CE0A-4157C74E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50708-2582-7553-0E96-58FFE2B4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7743C-1FEE-EB36-6CF0-EF04D89A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4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19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60A7-4FB9-D64B-0957-E8CA84B4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5395-B59D-87CF-A72F-F500E55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C8CF7-62CC-FC4F-E8A3-F0CB550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1129-9B7C-77CE-55D2-0D563A28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35E-D3B1-88C5-72A8-1B417FB3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61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EC67-DEB6-C6E9-E9E0-022DB11A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8F350-0E79-EC30-6518-79DF04C73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77DE2-E4EF-701E-E0D1-5ACEEBD18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21970-BB2A-46E4-B5F7-6E214797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A89E-40EE-05FB-6F06-21DAD92C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AB584-B907-0949-147C-92DB1124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30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CBEA-F687-266C-CDC1-F1C4B8E1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65D74-442D-7FD1-3EEC-74AB8D8CF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1879E-BD99-6947-D8A0-4F6178B6E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F0684-9CD9-3C59-3FE9-98415BF0B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471B2-7C60-45FA-E641-6F05176BC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15A60-317B-B40B-3CBE-1831B89D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297A4-4C36-E990-E9BA-12443963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3F379-0034-6CEE-3F87-3A2FE571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09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A68D-1D04-2CAC-A114-6A426CB8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3665B-4B60-FE74-9527-9076BE30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CE61E-C1B0-9A26-0EE9-F59FE9BF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AC0-A2F4-B0B3-351C-47FF22F0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32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5CDB2-1C81-D997-5B1C-D6E1D8E6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FD585-4EF2-32AB-61A6-869ED1F4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B235E-5411-DC33-BEB4-9BB30C7D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720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2544-F6E8-AC6C-A3A8-F476AF85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AA447-8158-A2F5-5019-EEE1EE00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C08A9-0C8F-5334-654D-5960D122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90382-B68C-CBE9-51BF-0158D86A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DDA6D-112A-9D77-32B5-4F13D93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964E1-0572-3DEE-C0B0-83B311B6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481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0F13-E59E-1F8A-F9BA-3CE8DB62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028A9-C39F-DC43-ECBF-99D568248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DF9E-5D37-BB25-F9FD-4C5452119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F403-A4D4-091B-477E-058951A3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9BC73-6DDB-E152-C7E4-9B41E045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C3B04-7101-CFE0-2639-C5B1F2D4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9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822A-33E7-9CE5-49EA-1DF75B3D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897D0-D9A8-BC19-85E3-0918F078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2D326-AAB6-3E5B-E7BF-CB697E95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B55E-64D5-EC44-FA82-FC8B309D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40B1F-2CB9-3F43-8731-450BD398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641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C76C9-3B89-58EC-A81B-57D8E0AAF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22394-9C3E-59DC-32C4-6A7BE2CF7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AE60-CB82-B5C7-C3F6-CD85F5B0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5DEA-470C-9617-2C84-5575571C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A51F4-A6EB-BA9A-8D5D-46F7B753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63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1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78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7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12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98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91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25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4D3F7E-950E-484D-B7F3-6CD73E1F8962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303E-694C-4652-BF79-0D211FC71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25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062D6-15B7-601E-CA27-24DD9F3B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730F1-1230-CF60-50E5-1F39F6BE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87A3-158E-86E4-A182-CA4C677FF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CF90-9A74-404A-B8D4-714F90CA7E57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B2252-CD4B-ECF7-0DA6-4833A3604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034E7-E987-E9D7-DB67-08E166C19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D4D8-1F64-4D91-85F2-B7C259061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4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microsoft.com/office/2007/relationships/hdphoto" Target="../media/hdphoto1.wdp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40" y="170094"/>
            <a:ext cx="1554760" cy="851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1D7B1-D981-9578-470B-E146BD08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63" y="3379463"/>
            <a:ext cx="3929041" cy="434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23E9BA-0A90-4677-1876-1DD50682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50" y="2518581"/>
            <a:ext cx="4379290" cy="603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AC676-6C25-3AAE-D9CF-09F8371A5F79}"/>
              </a:ext>
            </a:extLst>
          </p:cNvPr>
          <p:cNvSpPr txBox="1"/>
          <p:nvPr/>
        </p:nvSpPr>
        <p:spPr>
          <a:xfrm>
            <a:off x="243832" y="1630221"/>
            <a:ext cx="5754522" cy="39703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60000" indent="-720000"/>
            <a:r>
              <a:rPr lang="en-US" sz="2800" b="1" dirty="0"/>
              <a:t>1. Kim Jong Un meets Putin, likely seeks advanced weapons technologies </a:t>
            </a:r>
          </a:p>
          <a:p>
            <a:pPr marL="360000" indent="-720000"/>
            <a:endParaRPr lang="en-US" sz="2800" b="1" dirty="0">
              <a:solidFill>
                <a:srgbClr val="00B0F0"/>
              </a:solidFill>
            </a:endParaRPr>
          </a:p>
          <a:p>
            <a:pPr marL="360000" indent="-720000"/>
            <a:r>
              <a:rPr lang="en-US" sz="2800" b="1" dirty="0"/>
              <a:t>2. PM Modi launches Global Biofuels Alliance (GBA)</a:t>
            </a:r>
          </a:p>
          <a:p>
            <a:pPr marL="360000" indent="-720000"/>
            <a:endParaRPr lang="en-US" sz="2800" b="1" dirty="0"/>
          </a:p>
          <a:p>
            <a:pPr marL="360000" indent="-720000"/>
            <a:r>
              <a:rPr lang="en-US" sz="2800" b="1" dirty="0"/>
              <a:t>3 What is Gresham’s law and how it affects currencies?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31F834-D512-45FA-4E81-2FF09FFE6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995" y="4016087"/>
            <a:ext cx="3929041" cy="77523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6E4B4F-4D72-029A-0E7F-BEA98AFC28E4}"/>
              </a:ext>
            </a:extLst>
          </p:cNvPr>
          <p:cNvCxnSpPr>
            <a:cxnSpLocks/>
          </p:cNvCxnSpPr>
          <p:nvPr/>
        </p:nvCxnSpPr>
        <p:spPr>
          <a:xfrm flipH="1">
            <a:off x="5998355" y="1421616"/>
            <a:ext cx="84936" cy="52409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E2EFAB-FC09-1D11-AA02-F90984309533}"/>
              </a:ext>
            </a:extLst>
          </p:cNvPr>
          <p:cNvCxnSpPr>
            <a:cxnSpLocks/>
          </p:cNvCxnSpPr>
          <p:nvPr/>
        </p:nvCxnSpPr>
        <p:spPr>
          <a:xfrm>
            <a:off x="0" y="1064328"/>
            <a:ext cx="31972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088C84-FA54-BF74-682D-B59C22CB43CB}"/>
              </a:ext>
            </a:extLst>
          </p:cNvPr>
          <p:cNvCxnSpPr>
            <a:cxnSpLocks/>
          </p:cNvCxnSpPr>
          <p:nvPr/>
        </p:nvCxnSpPr>
        <p:spPr>
          <a:xfrm>
            <a:off x="8583317" y="1064328"/>
            <a:ext cx="360868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528E6-7C70-0033-E0AF-F6CE6D94F5F0}"/>
              </a:ext>
            </a:extLst>
          </p:cNvPr>
          <p:cNvSpPr txBox="1"/>
          <p:nvPr/>
        </p:nvSpPr>
        <p:spPr>
          <a:xfrm>
            <a:off x="8139515" y="1808116"/>
            <a:ext cx="2198200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Prepmate.in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CCC80D-926F-6AAE-E7B4-DDCC29094CD6}"/>
              </a:ext>
            </a:extLst>
          </p:cNvPr>
          <p:cNvSpPr txBox="1"/>
          <p:nvPr/>
        </p:nvSpPr>
        <p:spPr>
          <a:xfrm>
            <a:off x="4903125" y="6027003"/>
            <a:ext cx="5320879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 get this Daily News Juice PDF, </a:t>
            </a:r>
            <a:r>
              <a:rPr lang="en-US" sz="2400" b="1" dirty="0"/>
              <a:t>WhatsApp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on 75979-00000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DC381-A23D-AAD6-AFDD-EB1EFAC9B369}"/>
              </a:ext>
            </a:extLst>
          </p:cNvPr>
          <p:cNvSpPr txBox="1"/>
          <p:nvPr/>
        </p:nvSpPr>
        <p:spPr>
          <a:xfrm>
            <a:off x="-1" y="151263"/>
            <a:ext cx="4903126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17</a:t>
            </a:r>
            <a:r>
              <a:rPr lang="en-US" sz="3200" b="1" baseline="30000" dirty="0">
                <a:latin typeface="+mj-lt"/>
              </a:rPr>
              <a:t>th</a:t>
            </a:r>
            <a:r>
              <a:rPr lang="en-US" sz="3200" b="1" dirty="0">
                <a:latin typeface="+mj-lt"/>
              </a:rPr>
              <a:t>-18</a:t>
            </a:r>
            <a:r>
              <a:rPr lang="en-US" sz="3200" b="1" baseline="30000" dirty="0">
                <a:latin typeface="+mj-lt"/>
              </a:rPr>
              <a:t>th</a:t>
            </a:r>
            <a:r>
              <a:rPr lang="en-US" sz="3200" b="1" dirty="0">
                <a:latin typeface="+mj-lt"/>
              </a:rPr>
              <a:t> September, 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7DF35-852C-C2BF-FBF4-9A071937F08D}"/>
              </a:ext>
            </a:extLst>
          </p:cNvPr>
          <p:cNvSpPr txBox="1"/>
          <p:nvPr/>
        </p:nvSpPr>
        <p:spPr>
          <a:xfrm>
            <a:off x="3197217" y="767631"/>
            <a:ext cx="5386100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Daily News Juice</a:t>
            </a:r>
          </a:p>
        </p:txBody>
      </p:sp>
    </p:spTree>
    <p:extLst>
      <p:ext uri="{BB962C8B-B14F-4D97-AF65-F5344CB8AC3E}">
        <p14:creationId xmlns:p14="http://schemas.microsoft.com/office/powerpoint/2010/main" val="127989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69" y="15386"/>
            <a:ext cx="1250731" cy="715938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2D976F3-216D-4800-C389-E795289E1768}"/>
              </a:ext>
            </a:extLst>
          </p:cNvPr>
          <p:cNvSpPr txBox="1">
            <a:spLocks/>
          </p:cNvSpPr>
          <p:nvPr/>
        </p:nvSpPr>
        <p:spPr>
          <a:xfrm>
            <a:off x="91983" y="851338"/>
            <a:ext cx="9209672" cy="58963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Gresham’s law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 true only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exchange rate between currencies is fixed under law by the govt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 is implemented effectively by authorities. In the absence of any govt decree fixing the exchange rate between currencies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money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drives bad money out of the market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the other way round.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exchange rate between currencies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fixed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have the choice to freely choose between currencies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gradually stop using currencies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consider to be of poor quality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currencies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found to be of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quality.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phenomenon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money drives out bad”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Thiers’ law (named after French politician Adolphe Thiers)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seen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complement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Gresham’s law.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of private cryptocurrencies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recent years has been cited by many analysts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example of good money issued by private money producers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out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money issued by govts.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4054315-31E2-C9BC-67ED-E98528A403D9}"/>
              </a:ext>
            </a:extLst>
          </p:cNvPr>
          <p:cNvSpPr txBox="1">
            <a:spLocks/>
          </p:cNvSpPr>
          <p:nvPr/>
        </p:nvSpPr>
        <p:spPr>
          <a:xfrm>
            <a:off x="91982" y="265591"/>
            <a:ext cx="9209671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Necessary conditions</a:t>
            </a:r>
          </a:p>
        </p:txBody>
      </p:sp>
    </p:spTree>
    <p:extLst>
      <p:ext uri="{BB962C8B-B14F-4D97-AF65-F5344CB8AC3E}">
        <p14:creationId xmlns:p14="http://schemas.microsoft.com/office/powerpoint/2010/main" val="105854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40" y="195177"/>
            <a:ext cx="1306626" cy="715938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E0FBE86-429B-7AC1-1AAD-58C81A8F412F}"/>
              </a:ext>
            </a:extLst>
          </p:cNvPr>
          <p:cNvSpPr txBox="1">
            <a:spLocks/>
          </p:cNvSpPr>
          <p:nvPr/>
        </p:nvSpPr>
        <p:spPr>
          <a:xfrm>
            <a:off x="1189163" y="1155940"/>
            <a:ext cx="8627697" cy="42787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News Analysis is just a sample. We have an exceptional skill to produce high quality and error free content. </a:t>
            </a:r>
          </a:p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are looking for high quality study material to Prepare for Civil Services Exam, then next page is awaiting you…. </a:t>
            </a:r>
          </a:p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Message from Shubham Singla</a:t>
            </a:r>
            <a:b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</a:t>
            </a:r>
            <a:b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Civil Services Coach </a:t>
            </a:r>
            <a:b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Com Hons., CA, CISA, Ex-Civil Services Aspirant</a:t>
            </a:r>
          </a:p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BFCB5-B716-A02F-8880-66387FE5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37" y="3605870"/>
            <a:ext cx="3128631" cy="32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828797B-D229-88E3-BFAB-AB3B93BE39F7}"/>
              </a:ext>
            </a:extLst>
          </p:cNvPr>
          <p:cNvSpPr/>
          <p:nvPr/>
        </p:nvSpPr>
        <p:spPr>
          <a:xfrm>
            <a:off x="153427" y="2225277"/>
            <a:ext cx="3834949" cy="3011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1A1564-BEAA-DBD0-607C-7DE28A7B9915}"/>
              </a:ext>
            </a:extLst>
          </p:cNvPr>
          <p:cNvSpPr/>
          <p:nvPr/>
        </p:nvSpPr>
        <p:spPr>
          <a:xfrm>
            <a:off x="4263141" y="2225277"/>
            <a:ext cx="3060564" cy="33620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B17675-DBAA-8C44-44CB-F1AA2025B33A}"/>
              </a:ext>
            </a:extLst>
          </p:cNvPr>
          <p:cNvSpPr/>
          <p:nvPr/>
        </p:nvSpPr>
        <p:spPr>
          <a:xfrm>
            <a:off x="7647709" y="1948873"/>
            <a:ext cx="4454068" cy="4184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D6F1C5-6F82-B907-EEEA-B844B385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1" y="135397"/>
            <a:ext cx="10881157" cy="91383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GS Pre-cum-Mains Study Material for IAS Preparation</a:t>
            </a:r>
            <a:endParaRPr lang="en-IN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33CDA5-CE1A-BC4D-2901-4859A9FD7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350" y="1253363"/>
            <a:ext cx="3353457" cy="86982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10 Published Books for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 cum Mains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BBBD57-BC0A-48CD-3212-568E9ADFF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2806" y="1361554"/>
            <a:ext cx="2920899" cy="492156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Value Added Material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634263-FA66-629B-4110-F8D79E2E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19">
            <a:off x="4831312" y="2380042"/>
            <a:ext cx="1166326" cy="1632856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F8C869-FBE5-A5C9-3E6C-A0C3C1BEF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633">
            <a:off x="5822172" y="3271405"/>
            <a:ext cx="1157549" cy="162056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293644E-BFD8-9EE2-0217-BAB873B099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624">
            <a:off x="4532751" y="3657940"/>
            <a:ext cx="1193589" cy="1671025"/>
          </a:xfrm>
          <a:scene3d>
            <a:camera prst="perspectiveFront"/>
            <a:lightRig rig="threePt" dir="t"/>
          </a:scene3d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E8C08B95-B18B-CDA1-C047-DA16ECDA5E3E}"/>
              </a:ext>
            </a:extLst>
          </p:cNvPr>
          <p:cNvSpPr txBox="1">
            <a:spLocks/>
          </p:cNvSpPr>
          <p:nvPr/>
        </p:nvSpPr>
        <p:spPr>
          <a:xfrm>
            <a:off x="7925385" y="1354110"/>
            <a:ext cx="3243015" cy="4996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Mains Study Material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AFD9F1-06CD-F61C-2A1D-97DA34DCFC4C}"/>
              </a:ext>
            </a:extLst>
          </p:cNvPr>
          <p:cNvGrpSpPr/>
          <p:nvPr/>
        </p:nvGrpSpPr>
        <p:grpSpPr>
          <a:xfrm>
            <a:off x="7735110" y="2003311"/>
            <a:ext cx="4168242" cy="4046507"/>
            <a:chOff x="7273108" y="2003311"/>
            <a:chExt cx="4630244" cy="4379682"/>
          </a:xfrm>
          <a:scene3d>
            <a:camera prst="perspectiveFront"/>
            <a:lightRig rig="threePt" dir="t"/>
          </a:scene3d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6FC2805-60E4-5008-CE39-253C7F17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0176">
              <a:off x="7401078" y="4570261"/>
              <a:ext cx="1281602" cy="18127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6C4B15-31B5-C8CA-8583-594E7672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5637">
              <a:off x="7273108" y="2337333"/>
              <a:ext cx="1285200" cy="181782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151F1B-28BE-3942-75BF-D167279F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1600">
              <a:off x="8734523" y="4404538"/>
              <a:ext cx="1278068" cy="180773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27E1421-BE54-6D23-A449-3FBABE307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439">
              <a:off x="8648170" y="2212212"/>
              <a:ext cx="1293347" cy="182934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239A9AB-5B53-DEF8-6A37-097B1E95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8500">
              <a:off x="10042037" y="4164292"/>
              <a:ext cx="1278067" cy="180773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6170A1-5C1F-9511-835F-F4BB5442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3623">
              <a:off x="9995118" y="2003311"/>
              <a:ext cx="1239937" cy="17538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9A1EBDE-03B2-6396-06A1-549565F7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1530">
              <a:off x="10800304" y="3004540"/>
              <a:ext cx="1103048" cy="1560182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81C91EE-4D9B-D65E-000F-8143D6DBFF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0" y="2473947"/>
            <a:ext cx="3617193" cy="2399641"/>
          </a:xfrm>
          <a:prstGeom prst="rect">
            <a:avLst/>
          </a:prstGeom>
        </p:spPr>
      </p:pic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7C13ED70-3F35-17E4-703A-A7B3517B3145}"/>
              </a:ext>
            </a:extLst>
          </p:cNvPr>
          <p:cNvSpPr txBox="1">
            <a:spLocks/>
          </p:cNvSpPr>
          <p:nvPr/>
        </p:nvSpPr>
        <p:spPr>
          <a:xfrm>
            <a:off x="3223488" y="5723833"/>
            <a:ext cx="2358636" cy="43671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Guidance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354048-3C17-D5C8-9DB0-FEDB85623011}"/>
              </a:ext>
            </a:extLst>
          </p:cNvPr>
          <p:cNvSpPr/>
          <p:nvPr/>
        </p:nvSpPr>
        <p:spPr>
          <a:xfrm>
            <a:off x="167959" y="5288149"/>
            <a:ext cx="1875119" cy="111796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 10,000/-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E6C26-0CFC-CDE6-F45C-1453217D2517}"/>
              </a:ext>
            </a:extLst>
          </p:cNvPr>
          <p:cNvSpPr txBox="1"/>
          <p:nvPr/>
        </p:nvSpPr>
        <p:spPr>
          <a:xfrm>
            <a:off x="2460862" y="6339314"/>
            <a:ext cx="7096815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Order send ‘Study material for IAS’ on WhatsApp number 75979-00000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85" y="118449"/>
            <a:ext cx="1038611" cy="715938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D032AD-5B76-DC04-6478-0AA92D829A38}"/>
              </a:ext>
            </a:extLst>
          </p:cNvPr>
          <p:cNvSpPr txBox="1">
            <a:spLocks/>
          </p:cNvSpPr>
          <p:nvPr/>
        </p:nvSpPr>
        <p:spPr>
          <a:xfrm>
            <a:off x="138964" y="1679269"/>
            <a:ext cx="5268607" cy="51202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Korean leader Kim Jong Un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President Vladimir Putin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together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rocket launch facility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Russian Far East.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first summit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four years.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isolated, nuclear-armed leaders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focused on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the military cooperation of two countries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intensifying confrontations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venue of this meeting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communicate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Kim sees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crucial next steps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efforts to build a viable nuclear arsenal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could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 the U.S.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allies in Asia.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ability to supply vast stockpiles of munitions needed by Russia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war in Ukraine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in exchange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have sought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badly needed economic aid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sophisticated weapons technologies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his military nuclear program.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E0FBE86-429B-7AC1-1AAD-58C81A8F412F}"/>
              </a:ext>
            </a:extLst>
          </p:cNvPr>
          <p:cNvSpPr txBox="1">
            <a:spLocks/>
          </p:cNvSpPr>
          <p:nvPr/>
        </p:nvSpPr>
        <p:spPr>
          <a:xfrm>
            <a:off x="138965" y="1121511"/>
            <a:ext cx="5268606" cy="4324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in news?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FA82971-2A48-DBEB-A09B-1BE0345A3134}"/>
              </a:ext>
            </a:extLst>
          </p:cNvPr>
          <p:cNvSpPr txBox="1">
            <a:spLocks/>
          </p:cNvSpPr>
          <p:nvPr/>
        </p:nvSpPr>
        <p:spPr>
          <a:xfrm>
            <a:off x="2127830" y="599718"/>
            <a:ext cx="7504901" cy="396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Relevance: Prelims &amp; Mains Paper II; International Relations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F64875-6422-B0FC-F705-9603254B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45" y="58500"/>
            <a:ext cx="10026869" cy="469121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0" marR="0" algn="ctr" fontAlgn="base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Kim Jong Un meets Putin, likely seeks advanced weapons technologies </a:t>
            </a:r>
          </a:p>
        </p:txBody>
      </p:sp>
      <p:pic>
        <p:nvPicPr>
          <p:cNvPr id="3" name="Picture 2" descr="Kim Putin">
            <a:extLst>
              <a:ext uri="{FF2B5EF4-FFF2-40B4-BE49-F238E27FC236}">
                <a16:creationId xmlns:a16="http://schemas.microsoft.com/office/drawing/2014/main" id="{D3B42F5C-205F-9F2A-DAB6-84F1E8004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44" y="1679269"/>
            <a:ext cx="6372000" cy="3544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059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55" y="15386"/>
            <a:ext cx="1061545" cy="71593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65283A-9F49-C816-FAD6-58CD4C49522D}"/>
              </a:ext>
            </a:extLst>
          </p:cNvPr>
          <p:cNvSpPr txBox="1">
            <a:spLocks/>
          </p:cNvSpPr>
          <p:nvPr/>
        </p:nvSpPr>
        <p:spPr>
          <a:xfrm>
            <a:off x="67737" y="257758"/>
            <a:ext cx="5797036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Spy satellites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D49A-7F04-ADEE-5201-58B492E46052}"/>
              </a:ext>
            </a:extLst>
          </p:cNvPr>
          <p:cNvSpPr txBox="1">
            <a:spLocks/>
          </p:cNvSpPr>
          <p:nvPr/>
        </p:nvSpPr>
        <p:spPr>
          <a:xfrm>
            <a:off x="67737" y="854581"/>
            <a:ext cx="5797036" cy="58772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Kim’s visit to Russia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 after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Korea experienced repeated failures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its first military spy satellite into orbit.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vowed to make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third try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spy satellite,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questions over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its newly developed satellite would be sophisticated enough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U.S.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South Korean military movements.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has used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distraction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Putin’s war on Ukraine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 up his weapons demonstrations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test-firing more than 100 missiles since 2022.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Space-based reconnaissance capabilities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enhance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posed by Kim’s missiles.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also authorized his military to conduct preemptive nuclear attacks against enemies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perceives North Korea’s leadership as under threat. 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 Security Council imposed economic sanctions on North Korea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previous satellite launches,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 them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covers for long-range ballistic missile tests.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48841A8-6184-4374-B1CA-2728DCCAAE1A}"/>
              </a:ext>
            </a:extLst>
          </p:cNvPr>
          <p:cNvSpPr txBox="1">
            <a:spLocks/>
          </p:cNvSpPr>
          <p:nvPr/>
        </p:nvSpPr>
        <p:spPr>
          <a:xfrm>
            <a:off x="6096000" y="854581"/>
            <a:ext cx="5917324" cy="58547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Kim’s space ambitions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likely tied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his efforts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more powerful intercontinental ballistic missiles (ICBMs)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reach the US mainland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Korea flight-tested its most advanced missile yet, the Hwasong-18,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potential range to reach deep into the US mainland.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unclear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country has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the technology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warheads would survive the harsh conditions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atmospheric re-entry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 targets.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experts suspect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an area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might ask for Russian help.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AED2349-7108-CE3E-6C4F-38538F1CE110}"/>
              </a:ext>
            </a:extLst>
          </p:cNvPr>
          <p:cNvSpPr txBox="1">
            <a:spLocks/>
          </p:cNvSpPr>
          <p:nvPr/>
        </p:nvSpPr>
        <p:spPr>
          <a:xfrm>
            <a:off x="6095999" y="257757"/>
            <a:ext cx="5034455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Intercontinental ballistic missiles</a:t>
            </a:r>
          </a:p>
        </p:txBody>
      </p:sp>
    </p:spTree>
    <p:extLst>
      <p:ext uri="{BB962C8B-B14F-4D97-AF65-F5344CB8AC3E}">
        <p14:creationId xmlns:p14="http://schemas.microsoft.com/office/powerpoint/2010/main" val="80219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69" y="15386"/>
            <a:ext cx="1250731" cy="71593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65283A-9F49-C816-FAD6-58CD4C49522D}"/>
              </a:ext>
            </a:extLst>
          </p:cNvPr>
          <p:cNvSpPr txBox="1">
            <a:spLocks/>
          </p:cNvSpPr>
          <p:nvPr/>
        </p:nvSpPr>
        <p:spPr>
          <a:xfrm>
            <a:off x="110881" y="193844"/>
            <a:ext cx="5985119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Submarines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D49A-7F04-ADEE-5201-58B492E46052}"/>
              </a:ext>
            </a:extLst>
          </p:cNvPr>
          <p:cNvSpPr txBox="1">
            <a:spLocks/>
          </p:cNvSpPr>
          <p:nvPr/>
        </p:nvSpPr>
        <p:spPr>
          <a:xfrm>
            <a:off x="110883" y="741675"/>
            <a:ext cx="5985118" cy="59777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analysts say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may also want Russian help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ballistic-missile submarines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propulsion submarines.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recent years, North Korea tested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variety of missiles designed to be fired from submarines.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capacity would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bolster its deterrent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 survivable capability to retaliate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absorbing a nuclear attack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Still, it would take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considerable time, resources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improvements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Korea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fleet of submarines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could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quietly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execute attacks reliably.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analysts say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capacities would likely be unfeasible for North Korea without external assistance.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78D4D86-5CBC-821D-5C2B-5B3E68B69C0A}"/>
              </a:ext>
            </a:extLst>
          </p:cNvPr>
          <p:cNvSpPr txBox="1">
            <a:spLocks/>
          </p:cNvSpPr>
          <p:nvPr/>
        </p:nvSpPr>
        <p:spPr>
          <a:xfrm>
            <a:off x="6306730" y="726605"/>
            <a:ext cx="5774387" cy="59777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analysts question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Russia, which has always closely guarded its most important weapons technologies,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from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partners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China,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be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share them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North Korea.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 South Korean analysts,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military cooperation between Russia and North Korea was more likely to center around conventional capabilities.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could possibly help North Korea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badly aged air force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anti-aircraft missiles to strengthen the latter’s defence.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71823D8-7736-2D5F-7DC6-33E301D81D79}"/>
              </a:ext>
            </a:extLst>
          </p:cNvPr>
          <p:cNvSpPr txBox="1">
            <a:spLocks/>
          </p:cNvSpPr>
          <p:nvPr/>
        </p:nvSpPr>
        <p:spPr>
          <a:xfrm>
            <a:off x="6306730" y="193844"/>
            <a:ext cx="4634539" cy="4388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Conventional weapons </a:t>
            </a:r>
          </a:p>
        </p:txBody>
      </p:sp>
    </p:spTree>
    <p:extLst>
      <p:ext uri="{BB962C8B-B14F-4D97-AF65-F5344CB8AC3E}">
        <p14:creationId xmlns:p14="http://schemas.microsoft.com/office/powerpoint/2010/main" val="255765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86" y="69128"/>
            <a:ext cx="1030014" cy="715938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D032AD-5B76-DC04-6478-0AA92D829A38}"/>
              </a:ext>
            </a:extLst>
          </p:cNvPr>
          <p:cNvSpPr txBox="1">
            <a:spLocks/>
          </p:cNvSpPr>
          <p:nvPr/>
        </p:nvSpPr>
        <p:spPr>
          <a:xfrm>
            <a:off x="67725" y="1704649"/>
            <a:ext cx="4977241" cy="50775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Narendra Modi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announced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launch of Global Biofuels Alliance (GBA)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sidelines of the G20 Summit. 19 countries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international organisations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agreed to join the alliance.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India-led Initiative to develop an alliance of govts, international organizations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the adoption of biofuels.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together the biggest consumers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biofuels to drive biofuels development and deployment, the initiative aims to position biofuels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key to energy transition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contribute to jobs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economic growth.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E0FBE86-429B-7AC1-1AAD-58C81A8F412F}"/>
              </a:ext>
            </a:extLst>
          </p:cNvPr>
          <p:cNvSpPr txBox="1">
            <a:spLocks/>
          </p:cNvSpPr>
          <p:nvPr/>
        </p:nvSpPr>
        <p:spPr>
          <a:xfrm>
            <a:off x="113549" y="1177879"/>
            <a:ext cx="4931417" cy="4206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in news?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FA82971-2A48-DBEB-A09B-1BE0345A3134}"/>
              </a:ext>
            </a:extLst>
          </p:cNvPr>
          <p:cNvSpPr txBox="1">
            <a:spLocks/>
          </p:cNvSpPr>
          <p:nvPr/>
        </p:nvSpPr>
        <p:spPr>
          <a:xfrm>
            <a:off x="2299699" y="651108"/>
            <a:ext cx="6702411" cy="4206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Relevance: Prelims &amp; Mains Paper III; Economics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2BAD654-C890-BDB3-51FB-BBFB4BB1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655" y="89816"/>
            <a:ext cx="7362497" cy="469121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0" marR="0" algn="ctr" fontAlgn="base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PM Modi launches Global Biofuels Alliance (GBA)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6A792D3-3BBF-C7ED-C0A1-5D2CEB54901F}"/>
              </a:ext>
            </a:extLst>
          </p:cNvPr>
          <p:cNvSpPr txBox="1">
            <a:spLocks/>
          </p:cNvSpPr>
          <p:nvPr/>
        </p:nvSpPr>
        <p:spPr>
          <a:xfrm>
            <a:off x="5218386" y="1704649"/>
            <a:ext cx="6905889" cy="506353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supported by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G20 Nations &amp; energy related global organisations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Energy Agency (IEA), International Civil Aviation Organization (ICAO), World Economic Forum (WEO),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LPG Association among others.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global biofuels trade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the members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face the Energy Quadrilemma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 will support worldwide development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of sustainable biofuels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offering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capacity-building exercises across the value chain, technical support for national programs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policy lessons-sharing.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mobilizing a virtual marketplace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industries, countries,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ecosystem players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demand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supply,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well 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technology providers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facilitate development, adoption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internationally recognized standards, codes, sustainability principles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 biofuels adoption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45C3922-5289-0A77-0028-45A427395BDB}"/>
              </a:ext>
            </a:extLst>
          </p:cNvPr>
          <p:cNvSpPr txBox="1">
            <a:spLocks/>
          </p:cNvSpPr>
          <p:nvPr/>
        </p:nvSpPr>
        <p:spPr>
          <a:xfrm>
            <a:off x="5218386" y="1207675"/>
            <a:ext cx="6860065" cy="4206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70874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40" y="103548"/>
            <a:ext cx="1306626" cy="71593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58A89B4-42DC-98D7-6DA0-CE7948A428E3}"/>
              </a:ext>
            </a:extLst>
          </p:cNvPr>
          <p:cNvSpPr txBox="1">
            <a:spLocks/>
          </p:cNvSpPr>
          <p:nvPr/>
        </p:nvSpPr>
        <p:spPr>
          <a:xfrm>
            <a:off x="67734" y="228650"/>
            <a:ext cx="7311112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benefits for India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952995E-5F55-2553-F5A7-E2DDA6766C03}"/>
              </a:ext>
            </a:extLst>
          </p:cNvPr>
          <p:cNvSpPr txBox="1">
            <a:spLocks/>
          </p:cNvSpPr>
          <p:nvPr/>
        </p:nvSpPr>
        <p:spPr>
          <a:xfrm>
            <a:off x="157656" y="819486"/>
            <a:ext cx="7221190" cy="59349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for India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fronts.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tangible outcome of the G20 presidency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will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strengthen India’s position globally.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the alliance will focus on collaboration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provide additional opportunities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industries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 of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technology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equipment.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accelerate India’s existing biofuels programs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PM-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JIVANYojna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SATAT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GOBARdhan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thereby contributing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farmers’ income, creating jobs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development of the Indian ecosystem.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 the govt,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bolster the transformation of Indian farmers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Annadatas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Urjadatas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additional source of income.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claims to have provided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₹71,600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farmers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9 years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E20 implementation by 2025, India will save about ₹45,000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oil imports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MT of oil annually.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C83236-588C-DBFF-35D2-DF7859E22A43}"/>
              </a:ext>
            </a:extLst>
          </p:cNvPr>
          <p:cNvSpPr txBox="1">
            <a:spLocks/>
          </p:cNvSpPr>
          <p:nvPr/>
        </p:nvSpPr>
        <p:spPr>
          <a:xfrm>
            <a:off x="7577960" y="849175"/>
            <a:ext cx="4456384" cy="59052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ethanol market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valued 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99.06 billion in 2022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to grow at a CAGR of 5.1%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surpass USD 162.12 billion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 IEA,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3.5-5x biofuels growth potential by 2050 due to Net Zero targets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creating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huge opportunity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India.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0982CFF-A73D-2E04-ECF2-5BF5A8DFA390}"/>
              </a:ext>
            </a:extLst>
          </p:cNvPr>
          <p:cNvSpPr txBox="1">
            <a:spLocks/>
          </p:cNvSpPr>
          <p:nvPr/>
        </p:nvSpPr>
        <p:spPr>
          <a:xfrm>
            <a:off x="7577960" y="243495"/>
            <a:ext cx="3239680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1450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31" y="118449"/>
            <a:ext cx="1196265" cy="71593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FA82971-2A48-DBEB-A09B-1BE0345A3134}"/>
              </a:ext>
            </a:extLst>
          </p:cNvPr>
          <p:cNvSpPr txBox="1">
            <a:spLocks/>
          </p:cNvSpPr>
          <p:nvPr/>
        </p:nvSpPr>
        <p:spPr>
          <a:xfrm>
            <a:off x="1789757" y="721148"/>
            <a:ext cx="6455609" cy="396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Relevance: Prelims &amp; Mains Paper III; Economics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BCEBAE9-51E9-6BC8-29AF-6AF4AC6BD5C4}"/>
              </a:ext>
            </a:extLst>
          </p:cNvPr>
          <p:cNvSpPr txBox="1">
            <a:spLocks/>
          </p:cNvSpPr>
          <p:nvPr/>
        </p:nvSpPr>
        <p:spPr>
          <a:xfrm>
            <a:off x="189186" y="1843524"/>
            <a:ext cx="9948042" cy="50144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Gresham’s law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the statement that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“bad money drives out good.”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law comes into play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exchange rate between two moneys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currencies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by the government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certain ratio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 the market exchange rate.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price fixing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undervalued currency — that is, the currency whose price is fixed at a level below the market rate — to go out of circulation. The overvalued currency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other hand,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in circulation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find enough buyers.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noted that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market exchange rate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essentially an equilibrium price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which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of a currency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to the demand for the currency.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the supply of a currency in the market rises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price rises and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price falls;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while, on the other hand,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demand for a currency falls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price rises and rises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price falls.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when the price of a currency is fixed by the govt at a level below the market exchange rate, the currency’s supply drops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the currency rises.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a price cap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lead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currency shortage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 for the currency outpacing supply..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1AF1A95-6565-FD1B-4514-961490698D8B}"/>
              </a:ext>
            </a:extLst>
          </p:cNvPr>
          <p:cNvSpPr txBox="1">
            <a:spLocks/>
          </p:cNvSpPr>
          <p:nvPr/>
        </p:nvSpPr>
        <p:spPr>
          <a:xfrm>
            <a:off x="141889" y="1264353"/>
            <a:ext cx="9995339" cy="4324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212758E-983D-D2A1-AF94-81F9D842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414" y="118449"/>
            <a:ext cx="7886884" cy="469121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0" marR="0" algn="ctr" fontAlgn="base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 is Gresham’s law and how it affects currencies?</a:t>
            </a:r>
          </a:p>
        </p:txBody>
      </p:sp>
    </p:spTree>
    <p:extLst>
      <p:ext uri="{BB962C8B-B14F-4D97-AF65-F5344CB8AC3E}">
        <p14:creationId xmlns:p14="http://schemas.microsoft.com/office/powerpoint/2010/main" val="268430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69" y="15386"/>
            <a:ext cx="1250731" cy="715938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100818-D426-2E95-A21F-464B0ED9683E}"/>
              </a:ext>
            </a:extLst>
          </p:cNvPr>
          <p:cNvSpPr txBox="1">
            <a:spLocks/>
          </p:cNvSpPr>
          <p:nvPr/>
        </p:nvSpPr>
        <p:spPr>
          <a:xfrm>
            <a:off x="231227" y="872070"/>
            <a:ext cx="10583917" cy="5812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Gresham’s law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named after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financier Thomas Gresham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advised the English monarchy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matters.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applies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to paper currencies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to commodity currencies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goods.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fact,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the price of any commodity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it is used as money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fixed arbitrarily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that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becomes undervalued when compared to the market exchange rate, this causes the commodity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disappear from the formal market.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get hold of an undervalued commodity in such cases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black market. Sometimes, countries can even witness the outflow of certain goods through their borders when they are forcibly undervalued by govts.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Gresham’s law can be seen at play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a govt fixes the exchange rate (or price)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commodity money (such as gold and silver coins) far below than the market price of the commodity backing them.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cases,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hold the commodity money would stop offering the money at the price fixed by the govt.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even melt such commodity money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 pure gold and silver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sell at the market price, which is higher than the rate fixed by the govt.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976242-F30F-5E9B-F64A-09088D488BC3}"/>
              </a:ext>
            </a:extLst>
          </p:cNvPr>
          <p:cNvSpPr txBox="1">
            <a:spLocks/>
          </p:cNvSpPr>
          <p:nvPr/>
        </p:nvSpPr>
        <p:spPr>
          <a:xfrm>
            <a:off x="231227" y="265591"/>
            <a:ext cx="10583916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Origins of the term</a:t>
            </a:r>
          </a:p>
        </p:txBody>
      </p:sp>
    </p:spTree>
    <p:extLst>
      <p:ext uri="{BB962C8B-B14F-4D97-AF65-F5344CB8AC3E}">
        <p14:creationId xmlns:p14="http://schemas.microsoft.com/office/powerpoint/2010/main" val="294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C5E9F-43D9-13FD-141E-FC474A5C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69" y="15386"/>
            <a:ext cx="1250731" cy="715938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2D976F3-216D-4800-C389-E795289E1768}"/>
              </a:ext>
            </a:extLst>
          </p:cNvPr>
          <p:cNvSpPr txBox="1">
            <a:spLocks/>
          </p:cNvSpPr>
          <p:nvPr/>
        </p:nvSpPr>
        <p:spPr>
          <a:xfrm>
            <a:off x="91982" y="851338"/>
            <a:ext cx="9083549" cy="58963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Gresham’s law came into play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recently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economic crisis in Sri Lanka last year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during which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Sri Lankan central bank fixed the exchange rate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Sri Lankan rupee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dollar.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Bank of Sri Lanka,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certain point,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that the price of the U.S. dollar in terms of the Sri Lankan rupee should not rise beyond 200 rupees per dollar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in the black market suggested that the U.S. dollar should sell for far more than 200 rupees.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effect, people were banned from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more than 200 Sri Lankan rupees for a dollar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thus causing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rupee to be overvalued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dollar to be undervalued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the market exchange rate. </a:t>
            </a: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caused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of dollars in the market to fall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dollar to be gradually driven out of the formal foreign exchange market. People who wanted U.S. dollars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foreign goods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to purchase dollars from the black market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paying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more than 200 Sri Lankan rupees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U.S. dollar.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4054315-31E2-C9BC-67ED-E98528A403D9}"/>
              </a:ext>
            </a:extLst>
          </p:cNvPr>
          <p:cNvSpPr txBox="1">
            <a:spLocks/>
          </p:cNvSpPr>
          <p:nvPr/>
        </p:nvSpPr>
        <p:spPr>
          <a:xfrm>
            <a:off x="91983" y="265591"/>
            <a:ext cx="9083548" cy="4657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real-world example…</a:t>
            </a:r>
          </a:p>
        </p:txBody>
      </p:sp>
    </p:spTree>
    <p:extLst>
      <p:ext uri="{BB962C8B-B14F-4D97-AF65-F5344CB8AC3E}">
        <p14:creationId xmlns:p14="http://schemas.microsoft.com/office/powerpoint/2010/main" val="83042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 Template" id="{27803116-024D-4736-852A-16769FDE97B1}" vid="{3252A1CA-7A4E-4C4B-8A57-2BEAE751E2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2234</Words>
  <Application>Microsoft Office PowerPoint</Application>
  <PresentationFormat>Widescreen</PresentationFormat>
  <Paragraphs>240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Segoe UI</vt:lpstr>
      <vt:lpstr>Wingdings</vt:lpstr>
      <vt:lpstr>Wingdings 3</vt:lpstr>
      <vt:lpstr>Ion</vt:lpstr>
      <vt:lpstr>Office Theme</vt:lpstr>
      <vt:lpstr>PowerPoint Presentation</vt:lpstr>
      <vt:lpstr>Kim Jong Un meets Putin, likely seeks advanced weapons technologies </vt:lpstr>
      <vt:lpstr>PowerPoint Presentation</vt:lpstr>
      <vt:lpstr>PowerPoint Presentation</vt:lpstr>
      <vt:lpstr>PM Modi launches Global Biofuels Alliance (GBA)</vt:lpstr>
      <vt:lpstr>PowerPoint Presentation</vt:lpstr>
      <vt:lpstr>What is Gresham’s law and how it affects currencies?</vt:lpstr>
      <vt:lpstr>PowerPoint Presentation</vt:lpstr>
      <vt:lpstr>PowerPoint Presentation</vt:lpstr>
      <vt:lpstr>PowerPoint Presentation</vt:lpstr>
      <vt:lpstr>PowerPoint Presentation</vt:lpstr>
      <vt:lpstr>GS Pre-cum-Mains Study Material for IAS Preparation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vikrant arora</dc:creator>
  <cp:lastModifiedBy>vikrant arora</cp:lastModifiedBy>
  <cp:revision>1098</cp:revision>
  <dcterms:created xsi:type="dcterms:W3CDTF">2023-05-01T05:26:39Z</dcterms:created>
  <dcterms:modified xsi:type="dcterms:W3CDTF">2023-09-16T12:03:20Z</dcterms:modified>
</cp:coreProperties>
</file>